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97" r:id="rId3"/>
    <p:sldId id="257" r:id="rId4"/>
    <p:sldId id="258" r:id="rId5"/>
    <p:sldId id="260" r:id="rId6"/>
    <p:sldId id="261" r:id="rId7"/>
    <p:sldId id="262" r:id="rId8"/>
    <p:sldId id="263" r:id="rId9"/>
    <p:sldId id="264" r:id="rId10"/>
    <p:sldId id="265" r:id="rId11"/>
    <p:sldId id="298" r:id="rId12"/>
    <p:sldId id="266" r:id="rId13"/>
    <p:sldId id="278" r:id="rId14"/>
    <p:sldId id="267" r:id="rId15"/>
    <p:sldId id="268" r:id="rId16"/>
    <p:sldId id="269" r:id="rId17"/>
    <p:sldId id="270" r:id="rId18"/>
    <p:sldId id="271" r:id="rId19"/>
    <p:sldId id="272" r:id="rId20"/>
    <p:sldId id="273" r:id="rId21"/>
    <p:sldId id="274" r:id="rId22"/>
    <p:sldId id="275" r:id="rId23"/>
    <p:sldId id="277" r:id="rId24"/>
    <p:sldId id="276" r:id="rId25"/>
    <p:sldId id="279" r:id="rId26"/>
    <p:sldId id="280" r:id="rId27"/>
    <p:sldId id="281" r:id="rId28"/>
    <p:sldId id="299" r:id="rId29"/>
    <p:sldId id="282" r:id="rId30"/>
    <p:sldId id="283" r:id="rId31"/>
    <p:sldId id="284" r:id="rId32"/>
    <p:sldId id="300" r:id="rId33"/>
    <p:sldId id="285" r:id="rId34"/>
    <p:sldId id="286" r:id="rId35"/>
    <p:sldId id="287" r:id="rId36"/>
    <p:sldId id="288" r:id="rId37"/>
    <p:sldId id="301" r:id="rId38"/>
    <p:sldId id="289" r:id="rId39"/>
    <p:sldId id="290" r:id="rId40"/>
    <p:sldId id="291" r:id="rId41"/>
    <p:sldId id="302" r:id="rId42"/>
    <p:sldId id="295" r:id="rId43"/>
    <p:sldId id="292" r:id="rId44"/>
    <p:sldId id="293" r:id="rId45"/>
    <p:sldId id="294" r:id="rId46"/>
    <p:sldId id="296"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2" d="100"/>
          <a:sy n="112" d="100"/>
        </p:scale>
        <p:origin x="-104" y="7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CE2B627A-C210-4B56-8BE4-954907DBAB9E}" type="datetimeFigureOut">
              <a:rPr lang="en-US" smtClean="0"/>
              <a:pPr/>
              <a:t>11/11/14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0182F-7B62-402C-BC1F-6A041247517C}"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E2B627A-C210-4B56-8BE4-954907DBAB9E}" type="datetimeFigureOut">
              <a:rPr lang="en-US" smtClean="0"/>
              <a:pPr/>
              <a:t>11/11/14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0182F-7B62-402C-BC1F-6A041247517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E2B627A-C210-4B56-8BE4-954907DBAB9E}" type="datetimeFigureOut">
              <a:rPr lang="en-US" smtClean="0"/>
              <a:pPr/>
              <a:t>11/11/14</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1AE0182F-7B62-402C-BC1F-6A041247517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E2B627A-C210-4B56-8BE4-954907DBAB9E}" type="datetimeFigureOut">
              <a:rPr lang="en-US" smtClean="0"/>
              <a:pPr/>
              <a:t>11/11/14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0182F-7B62-402C-BC1F-6A041247517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E2B627A-C210-4B56-8BE4-954907DBAB9E}" type="datetimeFigureOut">
              <a:rPr lang="en-US" smtClean="0"/>
              <a:pPr/>
              <a:t>11/11/14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0182F-7B62-402C-BC1F-6A041247517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E2B627A-C210-4B56-8BE4-954907DBAB9E}" type="datetimeFigureOut">
              <a:rPr lang="en-US" smtClean="0"/>
              <a:pPr/>
              <a:t>11/11/14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0182F-7B62-402C-BC1F-6A041247517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E2B627A-C210-4B56-8BE4-954907DBAB9E}" type="datetimeFigureOut">
              <a:rPr lang="en-US" smtClean="0"/>
              <a:pPr/>
              <a:t>11/11/14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E0182F-7B62-402C-BC1F-6A041247517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E2B627A-C210-4B56-8BE4-954907DBAB9E}" type="datetimeFigureOut">
              <a:rPr lang="en-US" smtClean="0"/>
              <a:pPr/>
              <a:t>11/11/14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E0182F-7B62-402C-BC1F-6A041247517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B627A-C210-4B56-8BE4-954907DBAB9E}" type="datetimeFigureOut">
              <a:rPr lang="en-US" smtClean="0"/>
              <a:pPr/>
              <a:t>11/11/14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E0182F-7B62-402C-BC1F-6A041247517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E2B627A-C210-4B56-8BE4-954907DBAB9E}" type="datetimeFigureOut">
              <a:rPr lang="en-US" smtClean="0"/>
              <a:pPr/>
              <a:t>11/11/14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0182F-7B62-402C-BC1F-6A041247517C}"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CE2B627A-C210-4B56-8BE4-954907DBAB9E}" type="datetimeFigureOut">
              <a:rPr lang="en-US" smtClean="0"/>
              <a:pPr/>
              <a:t>11/11/14</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1AE0182F-7B62-402C-BC1F-6A041247517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CE2B627A-C210-4B56-8BE4-954907DBAB9E}" type="datetimeFigureOut">
              <a:rPr lang="en-US" smtClean="0"/>
              <a:pPr/>
              <a:t>11/11/14</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1AE0182F-7B62-402C-BC1F-6A041247517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e803447\Local Settings\Temporary Internet Files\Content.IE5\CBWBXAF2\MPj04373410000[1].jpg"/>
          <p:cNvPicPr>
            <a:picLocks noChangeAspect="1" noChangeArrowheads="1"/>
          </p:cNvPicPr>
          <p:nvPr/>
        </p:nvPicPr>
        <p:blipFill>
          <a:blip r:embed="rId2"/>
          <a:srcRect/>
          <a:stretch>
            <a:fillRect/>
          </a:stretch>
        </p:blipFill>
        <p:spPr bwMode="auto">
          <a:xfrm>
            <a:off x="-564163" y="0"/>
            <a:ext cx="10272326" cy="6858000"/>
          </a:xfrm>
          <a:prstGeom prst="rect">
            <a:avLst/>
          </a:prstGeom>
          <a:noFill/>
        </p:spPr>
      </p:pic>
      <p:sp>
        <p:nvSpPr>
          <p:cNvPr id="2" name="Title 1"/>
          <p:cNvSpPr>
            <a:spLocks noGrp="1"/>
          </p:cNvSpPr>
          <p:nvPr>
            <p:ph type="ctrTitle"/>
          </p:nvPr>
        </p:nvSpPr>
        <p:spPr>
          <a:xfrm>
            <a:off x="-228600" y="2130425"/>
            <a:ext cx="9677400" cy="1470025"/>
          </a:xfrm>
        </p:spPr>
        <p:txBody>
          <a:bodyPr>
            <a:noAutofit/>
          </a:bodyPr>
          <a:lstStyle/>
          <a:p>
            <a:pPr algn="ctr"/>
            <a:r>
              <a:rPr lang="en-US" sz="8000" b="1" dirty="0" smtClean="0">
                <a:solidFill>
                  <a:srgbClr val="EBFA2E"/>
                </a:solidFill>
              </a:rPr>
              <a:t>The Secrets of the Cube</a:t>
            </a:r>
            <a:endParaRPr lang="en-US" sz="8000" b="1" dirty="0">
              <a:solidFill>
                <a:srgbClr val="EBFA2E"/>
              </a:solidFill>
            </a:endParaRPr>
          </a:p>
        </p:txBody>
      </p:sp>
      <p:sp>
        <p:nvSpPr>
          <p:cNvPr id="4" name="Freeform 3"/>
          <p:cNvSpPr/>
          <p:nvPr/>
        </p:nvSpPr>
        <p:spPr>
          <a:xfrm>
            <a:off x="2286000" y="4572000"/>
            <a:ext cx="4648200" cy="1371600"/>
          </a:xfrm>
          <a:custGeom>
            <a:avLst/>
            <a:gdLst>
              <a:gd name="connsiteX0" fmla="*/ 0 w 3619453"/>
              <a:gd name="connsiteY0" fmla="*/ 0 h 923330"/>
              <a:gd name="connsiteX1" fmla="*/ 3619453 w 3619453"/>
              <a:gd name="connsiteY1" fmla="*/ 0 h 923330"/>
              <a:gd name="connsiteX2" fmla="*/ 3619453 w 3619453"/>
              <a:gd name="connsiteY2" fmla="*/ 923330 h 923330"/>
              <a:gd name="connsiteX3" fmla="*/ 0 w 3619453"/>
              <a:gd name="connsiteY3" fmla="*/ 923330 h 923330"/>
              <a:gd name="connsiteX4" fmla="*/ 0 w 3619453"/>
              <a:gd name="connsiteY4" fmla="*/ 0 h 92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453" h="923330">
                <a:moveTo>
                  <a:pt x="0" y="0"/>
                </a:moveTo>
                <a:lnTo>
                  <a:pt x="3619453" y="0"/>
                </a:lnTo>
                <a:lnTo>
                  <a:pt x="3619453" y="923330"/>
                </a:lnTo>
                <a:lnTo>
                  <a:pt x="0" y="923330"/>
                </a:lnTo>
                <a:lnTo>
                  <a:pt x="0" y="0"/>
                </a:lnTo>
                <a:close/>
              </a:path>
            </a:pathLst>
          </a:custGeom>
          <a:noFill/>
        </p:spPr>
        <p:txBody>
          <a:bodyPr wrap="square" lIns="91440" tIns="45720" rIns="91440" bIns="45720">
            <a:prstTxWarp prst="textCascade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chemeClr val="accent2"/>
                </a:solidFill>
                <a:effectLst>
                  <a:outerShdw blurRad="50800" dist="39000" dir="5460000" algn="tl">
                    <a:srgbClr val="000000">
                      <a:alpha val="38000"/>
                    </a:srgbClr>
                  </a:outerShdw>
                </a:effectLst>
              </a:rPr>
              <a:t>Revealed!</a:t>
            </a:r>
            <a:endParaRPr lang="en-US" sz="5400" b="1" cap="none" spc="0" dirty="0">
              <a:ln w="11430"/>
              <a:solidFill>
                <a:schemeClr val="accent2"/>
              </a:solidFill>
              <a:effectLst>
                <a:outerShdw blurRad="50800" dist="39000" dir="5460000" algn="tl">
                  <a:srgbClr val="000000">
                    <a:alpha val="38000"/>
                  </a:srgbClr>
                </a:outerShdw>
              </a:effectLst>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Nothing</a:t>
            </a:r>
            <a:endParaRPr lang="en-US" dirty="0"/>
          </a:p>
        </p:txBody>
      </p:sp>
      <p:sp>
        <p:nvSpPr>
          <p:cNvPr id="3" name="Content Placeholder 2"/>
          <p:cNvSpPr>
            <a:spLocks noGrp="1"/>
          </p:cNvSpPr>
          <p:nvPr>
            <p:ph idx="1"/>
          </p:nvPr>
        </p:nvSpPr>
        <p:spPr/>
        <p:txBody>
          <a:bodyPr/>
          <a:lstStyle/>
          <a:p>
            <a:r>
              <a:rPr lang="en-US" dirty="0" smtClean="0"/>
              <a:t>A desert with no “extras” can indicate extreme self-reliance</a:t>
            </a:r>
          </a:p>
          <a:p>
            <a:r>
              <a:rPr lang="en-US" dirty="0" smtClean="0"/>
              <a:t>May indicate that you don’t ask for or expect help</a:t>
            </a:r>
          </a:p>
          <a:p>
            <a:r>
              <a:rPr lang="en-US" dirty="0" smtClean="0"/>
              <a:t>You may choose to “go it alone”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Cube</a:t>
            </a:r>
            <a:endParaRPr lang="en-US" dirty="0"/>
          </a:p>
        </p:txBody>
      </p:sp>
      <p:sp>
        <p:nvSpPr>
          <p:cNvPr id="3" name="Content Placeholder 2"/>
          <p:cNvSpPr>
            <a:spLocks noGrp="1"/>
          </p:cNvSpPr>
          <p:nvPr>
            <p:ph idx="1"/>
          </p:nvPr>
        </p:nvSpPr>
        <p:spPr/>
        <p:txBody>
          <a:bodyPr/>
          <a:lstStyle/>
          <a:p>
            <a:pPr marL="118872" indent="0">
              <a:buNone/>
            </a:pPr>
            <a:r>
              <a:rPr lang="en-US" dirty="0" smtClean="0"/>
              <a:t>Describe your cube.</a:t>
            </a:r>
            <a:endParaRPr lang="en-US" dirty="0"/>
          </a:p>
        </p:txBody>
      </p:sp>
    </p:spTree>
    <p:extLst>
      <p:ext uri="{BB962C8B-B14F-4D97-AF65-F5344CB8AC3E}">
        <p14:creationId xmlns:p14="http://schemas.microsoft.com/office/powerpoint/2010/main" val="424460930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Cube </a:t>
            </a:r>
            <a:endParaRPr lang="en-US" dirty="0"/>
          </a:p>
        </p:txBody>
      </p:sp>
      <p:sp>
        <p:nvSpPr>
          <p:cNvPr id="3" name="Content Placeholder 2"/>
          <p:cNvSpPr>
            <a:spLocks noGrp="1"/>
          </p:cNvSpPr>
          <p:nvPr>
            <p:ph idx="1"/>
          </p:nvPr>
        </p:nvSpPr>
        <p:spPr/>
        <p:txBody>
          <a:bodyPr/>
          <a:lstStyle/>
          <a:p>
            <a:r>
              <a:rPr lang="en-US" dirty="0" smtClean="0"/>
              <a:t>Your identity</a:t>
            </a:r>
          </a:p>
          <a:p>
            <a:r>
              <a:rPr lang="en-US" dirty="0" smtClean="0"/>
              <a:t>Self-portrait</a:t>
            </a:r>
          </a:p>
          <a:p>
            <a:r>
              <a:rPr lang="en-US" dirty="0" smtClean="0"/>
              <a:t>Ego</a:t>
            </a:r>
          </a:p>
          <a:p>
            <a:r>
              <a:rPr lang="en-US" dirty="0" smtClean="0"/>
              <a:t>Personality traits</a:t>
            </a:r>
          </a:p>
          <a:p>
            <a:r>
              <a:rPr lang="en-US" dirty="0" smtClean="0"/>
              <a:t>An image of you in the world</a:t>
            </a:r>
          </a:p>
          <a:p>
            <a:pPr>
              <a:buNone/>
            </a:pPr>
            <a:r>
              <a:rPr lang="en-US" dirty="0" smtClean="0"/>
              <a:t>* Remember that your cube is a snapshot of you in life at this time; it may change over time or in response to life experience.</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Size</a:t>
            </a:r>
            <a:endParaRPr lang="en-US" dirty="0"/>
          </a:p>
        </p:txBody>
      </p:sp>
      <p:sp>
        <p:nvSpPr>
          <p:cNvPr id="6" name="Text Placeholder 5"/>
          <p:cNvSpPr>
            <a:spLocks noGrp="1"/>
          </p:cNvSpPr>
          <p:nvPr>
            <p:ph type="body" idx="1"/>
          </p:nvPr>
        </p:nvSpPr>
        <p:spPr/>
        <p:txBody>
          <a:bodyPr/>
          <a:lstStyle/>
          <a:p>
            <a:r>
              <a:rPr lang="en-US" dirty="0" smtClean="0"/>
              <a:t>Small</a:t>
            </a:r>
            <a:endParaRPr lang="en-US" dirty="0"/>
          </a:p>
        </p:txBody>
      </p:sp>
      <p:sp>
        <p:nvSpPr>
          <p:cNvPr id="7" name="Content Placeholder 6"/>
          <p:cNvSpPr>
            <a:spLocks noGrp="1"/>
          </p:cNvSpPr>
          <p:nvPr>
            <p:ph sz="half" idx="2"/>
          </p:nvPr>
        </p:nvSpPr>
        <p:spPr/>
        <p:txBody>
          <a:bodyPr/>
          <a:lstStyle/>
          <a:p>
            <a:r>
              <a:rPr lang="en-US" dirty="0" smtClean="0"/>
              <a:t>Humility</a:t>
            </a:r>
          </a:p>
          <a:p>
            <a:r>
              <a:rPr lang="en-US" dirty="0" smtClean="0"/>
              <a:t>Selflessness</a:t>
            </a:r>
          </a:p>
          <a:p>
            <a:r>
              <a:rPr lang="en-US" dirty="0" smtClean="0"/>
              <a:t>Timidity</a:t>
            </a:r>
          </a:p>
          <a:p>
            <a:r>
              <a:rPr lang="en-US" dirty="0" smtClean="0"/>
              <a:t>Undervaluing self</a:t>
            </a:r>
          </a:p>
          <a:p>
            <a:r>
              <a:rPr lang="en-US" dirty="0" smtClean="0"/>
              <a:t>Realism</a:t>
            </a:r>
          </a:p>
          <a:p>
            <a:pPr>
              <a:buNone/>
            </a:pPr>
            <a:endParaRPr lang="en-US" dirty="0" smtClean="0"/>
          </a:p>
        </p:txBody>
      </p:sp>
      <p:sp>
        <p:nvSpPr>
          <p:cNvPr id="8" name="Text Placeholder 7"/>
          <p:cNvSpPr>
            <a:spLocks noGrp="1"/>
          </p:cNvSpPr>
          <p:nvPr>
            <p:ph type="body" sz="quarter" idx="3"/>
          </p:nvPr>
        </p:nvSpPr>
        <p:spPr/>
        <p:txBody>
          <a:bodyPr/>
          <a:lstStyle/>
          <a:p>
            <a:r>
              <a:rPr lang="en-US" dirty="0" smtClean="0"/>
              <a:t>Large</a:t>
            </a:r>
            <a:endParaRPr lang="en-US" dirty="0"/>
          </a:p>
        </p:txBody>
      </p:sp>
      <p:sp>
        <p:nvSpPr>
          <p:cNvPr id="9" name="Content Placeholder 8"/>
          <p:cNvSpPr>
            <a:spLocks noGrp="1"/>
          </p:cNvSpPr>
          <p:nvPr>
            <p:ph sz="quarter" idx="4"/>
          </p:nvPr>
        </p:nvSpPr>
        <p:spPr/>
        <p:txBody>
          <a:bodyPr/>
          <a:lstStyle/>
          <a:p>
            <a:r>
              <a:rPr lang="en-US" dirty="0" smtClean="0"/>
              <a:t>Confidence</a:t>
            </a:r>
          </a:p>
          <a:p>
            <a:r>
              <a:rPr lang="en-US" dirty="0" smtClean="0"/>
              <a:t>Egotism</a:t>
            </a:r>
          </a:p>
          <a:p>
            <a:r>
              <a:rPr lang="en-US" dirty="0" smtClean="0"/>
              <a:t>Generosity</a:t>
            </a:r>
          </a:p>
          <a:p>
            <a:r>
              <a:rPr lang="en-US" dirty="0" smtClean="0"/>
              <a:t>Adventurousness</a:t>
            </a:r>
          </a:p>
          <a:p>
            <a:r>
              <a:rPr lang="en-US" dirty="0" smtClean="0"/>
              <a:t>Self-importance</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Spinning</a:t>
            </a:r>
            <a:endParaRPr lang="en-US" dirty="0"/>
          </a:p>
        </p:txBody>
      </p:sp>
      <p:sp>
        <p:nvSpPr>
          <p:cNvPr id="3" name="Content Placeholder 2"/>
          <p:cNvSpPr>
            <a:spLocks noGrp="1"/>
          </p:cNvSpPr>
          <p:nvPr>
            <p:ph idx="1"/>
          </p:nvPr>
        </p:nvSpPr>
        <p:spPr/>
        <p:txBody>
          <a:bodyPr/>
          <a:lstStyle/>
          <a:p>
            <a:r>
              <a:rPr lang="en-US" dirty="0" smtClean="0"/>
              <a:t>Usually signifies being busy</a:t>
            </a:r>
          </a:p>
          <a:p>
            <a:r>
              <a:rPr lang="en-US" dirty="0" smtClean="0"/>
              <a:t>Can signify confusion</a:t>
            </a:r>
          </a:p>
          <a:p>
            <a:r>
              <a:rPr lang="en-US" dirty="0" smtClean="0"/>
              <a:t>Lots of nervous energy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Turning</a:t>
            </a:r>
            <a:endParaRPr lang="en-US" dirty="0"/>
          </a:p>
        </p:txBody>
      </p:sp>
      <p:sp>
        <p:nvSpPr>
          <p:cNvPr id="3" name="Content Placeholder 2"/>
          <p:cNvSpPr>
            <a:spLocks noGrp="1"/>
          </p:cNvSpPr>
          <p:nvPr>
            <p:ph idx="1"/>
          </p:nvPr>
        </p:nvSpPr>
        <p:spPr/>
        <p:txBody>
          <a:bodyPr/>
          <a:lstStyle/>
          <a:p>
            <a:r>
              <a:rPr lang="en-US" dirty="0" smtClean="0"/>
              <a:t>Indicates several different sides or moods</a:t>
            </a:r>
          </a:p>
          <a:p>
            <a:r>
              <a:rPr lang="en-US" dirty="0" smtClean="0"/>
              <a:t>Can indicate indecision</a:t>
            </a:r>
          </a:p>
          <a:p>
            <a:r>
              <a:rPr lang="en-US" dirty="0" smtClean="0"/>
              <a:t>Bored with sameness</a:t>
            </a:r>
          </a:p>
          <a:p>
            <a:r>
              <a:rPr lang="en-US" dirty="0" smtClean="0"/>
              <a:t>Enjoyment of variety</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Sitting on the Sand</a:t>
            </a:r>
            <a:endParaRPr lang="en-US" dirty="0"/>
          </a:p>
        </p:txBody>
      </p:sp>
      <p:sp>
        <p:nvSpPr>
          <p:cNvPr id="3" name="Content Placeholder 2"/>
          <p:cNvSpPr>
            <a:spLocks noGrp="1"/>
          </p:cNvSpPr>
          <p:nvPr>
            <p:ph idx="1"/>
          </p:nvPr>
        </p:nvSpPr>
        <p:spPr/>
        <p:txBody>
          <a:bodyPr/>
          <a:lstStyle/>
          <a:p>
            <a:r>
              <a:rPr lang="en-US" dirty="0" smtClean="0"/>
              <a:t>Firmly “grounded” in reality</a:t>
            </a:r>
          </a:p>
          <a:p>
            <a:r>
              <a:rPr lang="en-US" dirty="0" smtClean="0"/>
              <a:t>Rooted</a:t>
            </a:r>
          </a:p>
          <a:p>
            <a:r>
              <a:rPr lang="en-US" dirty="0" smtClean="0"/>
              <a:t>Stubborn, opinionated</a:t>
            </a:r>
          </a:p>
          <a:p>
            <a:r>
              <a:rPr lang="en-US" dirty="0"/>
              <a:t>L</a:t>
            </a:r>
            <a:r>
              <a:rPr lang="en-US" dirty="0" smtClean="0"/>
              <a:t>oyal</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Buried in the Sand</a:t>
            </a:r>
            <a:endParaRPr lang="en-US" dirty="0"/>
          </a:p>
        </p:txBody>
      </p:sp>
      <p:sp>
        <p:nvSpPr>
          <p:cNvPr id="3" name="Content Placeholder 2"/>
          <p:cNvSpPr>
            <a:spLocks noGrp="1"/>
          </p:cNvSpPr>
          <p:nvPr>
            <p:ph idx="1"/>
          </p:nvPr>
        </p:nvSpPr>
        <p:spPr/>
        <p:txBody>
          <a:bodyPr/>
          <a:lstStyle/>
          <a:p>
            <a:r>
              <a:rPr lang="en-US" dirty="0" smtClean="0"/>
              <a:t>Can indicate seeking concealment</a:t>
            </a:r>
          </a:p>
          <a:p>
            <a:r>
              <a:rPr lang="en-US" dirty="0" smtClean="0"/>
              <a:t>“undercover”</a:t>
            </a:r>
          </a:p>
          <a:p>
            <a:r>
              <a:rPr lang="en-US" dirty="0" smtClean="0"/>
              <a:t>Avoiding attention</a:t>
            </a:r>
          </a:p>
          <a:p>
            <a:r>
              <a:rPr lang="en-US" dirty="0" smtClean="0"/>
              <a:t>Lying in wait to ambush someone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Only one side showing</a:t>
            </a:r>
            <a:endParaRPr lang="en-US" dirty="0"/>
          </a:p>
        </p:txBody>
      </p:sp>
      <p:sp>
        <p:nvSpPr>
          <p:cNvPr id="3" name="Content Placeholder 2"/>
          <p:cNvSpPr>
            <a:spLocks noGrp="1"/>
          </p:cNvSpPr>
          <p:nvPr>
            <p:ph idx="1"/>
          </p:nvPr>
        </p:nvSpPr>
        <p:spPr/>
        <p:txBody>
          <a:bodyPr/>
          <a:lstStyle/>
          <a:p>
            <a:r>
              <a:rPr lang="en-US" dirty="0" smtClean="0"/>
              <a:t>Showing a public face</a:t>
            </a:r>
          </a:p>
          <a:p>
            <a:r>
              <a:rPr lang="en-US" dirty="0" smtClean="0"/>
              <a:t>Desire to control how one is seen</a:t>
            </a:r>
          </a:p>
          <a:p>
            <a:r>
              <a:rPr lang="en-US" dirty="0" smtClean="0"/>
              <a:t>Public poise</a:t>
            </a:r>
          </a:p>
          <a:p>
            <a:r>
              <a:rPr lang="en-US" dirty="0" smtClean="0"/>
              <a:t>May indicate unusual self-control</a:t>
            </a:r>
          </a:p>
          <a:p>
            <a:r>
              <a:rPr lang="en-US" dirty="0" smtClean="0"/>
              <a:t>Compartmentalizes life</a:t>
            </a:r>
          </a:p>
          <a:p>
            <a:r>
              <a:rPr lang="en-US" dirty="0" smtClean="0"/>
              <a:t>Conceals emotion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Corner facing</a:t>
            </a:r>
            <a:endParaRPr lang="en-US" dirty="0"/>
          </a:p>
        </p:txBody>
      </p:sp>
      <p:sp>
        <p:nvSpPr>
          <p:cNvPr id="3" name="Content Placeholder 2"/>
          <p:cNvSpPr>
            <a:spLocks noGrp="1"/>
          </p:cNvSpPr>
          <p:nvPr>
            <p:ph idx="1"/>
          </p:nvPr>
        </p:nvSpPr>
        <p:spPr/>
        <p:txBody>
          <a:bodyPr/>
          <a:lstStyle/>
          <a:p>
            <a:r>
              <a:rPr lang="en-US" dirty="0" smtClean="0"/>
              <a:t>Energetic</a:t>
            </a:r>
          </a:p>
          <a:p>
            <a:r>
              <a:rPr lang="en-US" dirty="0" smtClean="0"/>
              <a:t>Active</a:t>
            </a:r>
          </a:p>
          <a:p>
            <a:r>
              <a:rPr lang="en-US" dirty="0" smtClean="0"/>
              <a:t>Dynamic and pioneering</a:t>
            </a:r>
          </a:p>
          <a:p>
            <a:r>
              <a:rPr lang="en-US" dirty="0" smtClean="0"/>
              <a:t>Slices through red tape, breaks new ground</a:t>
            </a:r>
          </a:p>
          <a:p>
            <a:r>
              <a:rPr lang="en-US" dirty="0" smtClean="0"/>
              <a:t>Can be an exhausting person that is tireless and great fun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smtClean="0"/>
              <a:t>Desert</a:t>
            </a:r>
            <a:endParaRPr lang="en-US" dirty="0"/>
          </a:p>
        </p:txBody>
      </p:sp>
      <p:sp>
        <p:nvSpPr>
          <p:cNvPr id="3" name="Content Placeholder 2"/>
          <p:cNvSpPr>
            <a:spLocks noGrp="1"/>
          </p:cNvSpPr>
          <p:nvPr>
            <p:ph idx="1"/>
          </p:nvPr>
        </p:nvSpPr>
        <p:spPr/>
        <p:txBody>
          <a:bodyPr/>
          <a:lstStyle/>
          <a:p>
            <a:pPr marL="118872" indent="0">
              <a:buNone/>
            </a:pPr>
            <a:r>
              <a:rPr lang="en-US" dirty="0" smtClean="0"/>
              <a:t>What did yours look like?</a:t>
            </a:r>
            <a:endParaRPr lang="en-US" dirty="0"/>
          </a:p>
        </p:txBody>
      </p:sp>
    </p:spTree>
    <p:extLst>
      <p:ext uri="{BB962C8B-B14F-4D97-AF65-F5344CB8AC3E}">
        <p14:creationId xmlns:p14="http://schemas.microsoft.com/office/powerpoint/2010/main" val="120895964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Hovering above the ground</a:t>
            </a:r>
            <a:endParaRPr lang="en-US" dirty="0"/>
          </a:p>
        </p:txBody>
      </p:sp>
      <p:sp>
        <p:nvSpPr>
          <p:cNvPr id="3" name="Content Placeholder 2"/>
          <p:cNvSpPr>
            <a:spLocks noGrp="1"/>
          </p:cNvSpPr>
          <p:nvPr>
            <p:ph idx="1"/>
          </p:nvPr>
        </p:nvSpPr>
        <p:spPr/>
        <p:txBody>
          <a:bodyPr/>
          <a:lstStyle/>
          <a:p>
            <a:r>
              <a:rPr lang="en-US" dirty="0" smtClean="0"/>
              <a:t>Intuitive, impulses</a:t>
            </a:r>
          </a:p>
          <a:p>
            <a:r>
              <a:rPr lang="en-US" dirty="0" smtClean="0"/>
              <a:t>Keeping options open</a:t>
            </a:r>
          </a:p>
          <a:p>
            <a:r>
              <a:rPr lang="en-US" dirty="0" smtClean="0"/>
              <a:t>Gap between cube and ground can signify intuitive leaps in association</a:t>
            </a:r>
          </a:p>
          <a:p>
            <a:r>
              <a:rPr lang="en-US" dirty="0" smtClean="0"/>
              <a:t>Reluctance to settle down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 top of a hill or cliff</a:t>
            </a:r>
            <a:endParaRPr lang="en-US" dirty="0"/>
          </a:p>
        </p:txBody>
      </p:sp>
      <p:sp>
        <p:nvSpPr>
          <p:cNvPr id="3" name="Content Placeholder 2"/>
          <p:cNvSpPr>
            <a:spLocks noGrp="1"/>
          </p:cNvSpPr>
          <p:nvPr>
            <p:ph idx="1"/>
          </p:nvPr>
        </p:nvSpPr>
        <p:spPr/>
        <p:txBody>
          <a:bodyPr/>
          <a:lstStyle/>
          <a:p>
            <a:r>
              <a:rPr lang="en-US" dirty="0" smtClean="0"/>
              <a:t>Noble, </a:t>
            </a:r>
            <a:r>
              <a:rPr lang="en-US" dirty="0" err="1" smtClean="0"/>
              <a:t>uncompromsing</a:t>
            </a:r>
            <a:endParaRPr lang="en-US" dirty="0" smtClean="0"/>
          </a:p>
          <a:p>
            <a:r>
              <a:rPr lang="en-US" dirty="0" smtClean="0"/>
              <a:t>Isolated, bitter</a:t>
            </a:r>
          </a:p>
          <a:p>
            <a:r>
              <a:rPr lang="en-US" dirty="0" smtClean="0"/>
              <a:t>Trapped like a cat in a tree</a:t>
            </a:r>
          </a:p>
          <a:p>
            <a:r>
              <a:rPr lang="en-US" dirty="0" smtClean="0"/>
              <a:t>May hold yourself to high standards</a:t>
            </a:r>
          </a:p>
          <a:p>
            <a:r>
              <a:rPr lang="en-US" dirty="0" smtClean="0"/>
              <a:t>Lone crusader mindset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Balancing on one point</a:t>
            </a:r>
            <a:endParaRPr lang="en-US" dirty="0"/>
          </a:p>
        </p:txBody>
      </p:sp>
      <p:sp>
        <p:nvSpPr>
          <p:cNvPr id="3" name="Content Placeholder 2"/>
          <p:cNvSpPr>
            <a:spLocks noGrp="1"/>
          </p:cNvSpPr>
          <p:nvPr>
            <p:ph idx="1"/>
          </p:nvPr>
        </p:nvSpPr>
        <p:spPr/>
        <p:txBody>
          <a:bodyPr/>
          <a:lstStyle/>
          <a:p>
            <a:r>
              <a:rPr lang="en-US" dirty="0" smtClean="0"/>
              <a:t>Perfectionist, driven</a:t>
            </a:r>
          </a:p>
          <a:p>
            <a:r>
              <a:rPr lang="en-US" dirty="0" smtClean="0"/>
              <a:t>Solo performer</a:t>
            </a:r>
          </a:p>
          <a:p>
            <a:r>
              <a:rPr lang="en-US" dirty="0" smtClean="0"/>
              <a:t>Stress</a:t>
            </a:r>
          </a:p>
          <a:p>
            <a:r>
              <a:rPr lang="en-US" dirty="0" smtClean="0"/>
              <a:t>Aspiring, ambitious</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Balancing on edge</a:t>
            </a:r>
            <a:endParaRPr lang="en-US" dirty="0"/>
          </a:p>
        </p:txBody>
      </p:sp>
      <p:sp>
        <p:nvSpPr>
          <p:cNvPr id="3" name="Content Placeholder 2"/>
          <p:cNvSpPr>
            <a:spLocks noGrp="1"/>
          </p:cNvSpPr>
          <p:nvPr>
            <p:ph idx="1"/>
          </p:nvPr>
        </p:nvSpPr>
        <p:spPr/>
        <p:txBody>
          <a:bodyPr/>
          <a:lstStyle/>
          <a:p>
            <a:r>
              <a:rPr lang="en-US" dirty="0" smtClean="0"/>
              <a:t>Between worlds, “on edge”</a:t>
            </a:r>
          </a:p>
          <a:p>
            <a:r>
              <a:rPr lang="en-US" dirty="0" smtClean="0"/>
              <a:t>Resourceful , adaptable</a:t>
            </a:r>
          </a:p>
          <a:p>
            <a:r>
              <a:rPr lang="en-US" dirty="0" smtClean="0"/>
              <a:t>Split, rootless, precarious</a:t>
            </a:r>
          </a:p>
          <a:p>
            <a:r>
              <a:rPr lang="en-US" dirty="0" smtClean="0"/>
              <a:t>Overlooked</a:t>
            </a:r>
          </a:p>
          <a:p>
            <a:r>
              <a:rPr lang="en-US" dirty="0" smtClean="0"/>
              <a:t>Mindset may be dominated by a “then and now” view</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t>
            </a:r>
            <a:r>
              <a:rPr lang="en-US" smtClean="0"/>
              <a:t>a pyramid.”</a:t>
            </a:r>
            <a:endParaRPr lang="en-US"/>
          </a:p>
        </p:txBody>
      </p:sp>
      <p:sp>
        <p:nvSpPr>
          <p:cNvPr id="3" name="Content Placeholder 2"/>
          <p:cNvSpPr>
            <a:spLocks noGrp="1"/>
          </p:cNvSpPr>
          <p:nvPr>
            <p:ph idx="1"/>
          </p:nvPr>
        </p:nvSpPr>
        <p:spPr/>
        <p:txBody>
          <a:bodyPr/>
          <a:lstStyle/>
          <a:p>
            <a:r>
              <a:rPr lang="en-US" dirty="0" smtClean="0"/>
              <a:t>May make a major contribution while taking minimal credit</a:t>
            </a:r>
          </a:p>
          <a:p>
            <a:r>
              <a:rPr lang="en-US" dirty="0" smtClean="0"/>
              <a:t>Unsung heroes</a:t>
            </a:r>
          </a:p>
          <a:p>
            <a:r>
              <a:rPr lang="en-US" dirty="0" smtClean="0"/>
              <a:t>Controlled emotions</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Texture</a:t>
            </a:r>
            <a:endParaRPr lang="en-US" dirty="0"/>
          </a:p>
        </p:txBody>
      </p:sp>
      <p:sp>
        <p:nvSpPr>
          <p:cNvPr id="3" name="Content Placeholder 2"/>
          <p:cNvSpPr>
            <a:spLocks noGrp="1"/>
          </p:cNvSpPr>
          <p:nvPr>
            <p:ph idx="1"/>
          </p:nvPr>
        </p:nvSpPr>
        <p:spPr/>
        <p:txBody>
          <a:bodyPr/>
          <a:lstStyle/>
          <a:p>
            <a:r>
              <a:rPr lang="en-US" dirty="0" smtClean="0"/>
              <a:t>Air – someone with permeable or non-existent boundaries</a:t>
            </a:r>
          </a:p>
          <a:p>
            <a:r>
              <a:rPr lang="en-US" dirty="0" smtClean="0"/>
              <a:t>Transformer – someone whose ideas advance humanity</a:t>
            </a:r>
          </a:p>
          <a:p>
            <a:r>
              <a:rPr lang="en-US" dirty="0" smtClean="0"/>
              <a:t>Clay – earthy, cool, sensitive to outside influences</a:t>
            </a:r>
          </a:p>
          <a:p>
            <a:r>
              <a:rPr lang="en-US" dirty="0" smtClean="0"/>
              <a:t>Cloud – purity, somewhat disembodied</a:t>
            </a:r>
          </a:p>
          <a:p>
            <a:r>
              <a:rPr lang="en-US" dirty="0" err="1" smtClean="0"/>
              <a:t>Cystal</a:t>
            </a:r>
            <a:r>
              <a:rPr lang="en-US" dirty="0" smtClean="0"/>
              <a:t> – spiritual</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Texture (continued)</a:t>
            </a:r>
            <a:endParaRPr lang="en-US" dirty="0"/>
          </a:p>
        </p:txBody>
      </p:sp>
      <p:sp>
        <p:nvSpPr>
          <p:cNvPr id="3" name="Content Placeholder 2"/>
          <p:cNvSpPr>
            <a:spLocks noGrp="1"/>
          </p:cNvSpPr>
          <p:nvPr>
            <p:ph idx="1"/>
          </p:nvPr>
        </p:nvSpPr>
        <p:spPr/>
        <p:txBody>
          <a:bodyPr/>
          <a:lstStyle/>
          <a:p>
            <a:r>
              <a:rPr lang="en-US" dirty="0" smtClean="0"/>
              <a:t>Diamond – incisive mind, someone who sheds light on things</a:t>
            </a:r>
          </a:p>
          <a:p>
            <a:r>
              <a:rPr lang="en-US" dirty="0" smtClean="0"/>
              <a:t>Dice – gambler, risk-taker in life</a:t>
            </a:r>
          </a:p>
          <a:p>
            <a:r>
              <a:rPr lang="en-US" dirty="0" smtClean="0"/>
              <a:t>Fabric – sensuous, woven of many influences</a:t>
            </a:r>
          </a:p>
          <a:p>
            <a:r>
              <a:rPr lang="en-US" dirty="0" smtClean="0"/>
              <a:t>Jewel – precious</a:t>
            </a:r>
          </a:p>
          <a:p>
            <a:r>
              <a:rPr lang="en-US" dirty="0" smtClean="0"/>
              <a:t>Gold – adored child, self-indulgent</a:t>
            </a:r>
          </a:p>
          <a:p>
            <a:r>
              <a:rPr lang="en-US" dirty="0" smtClean="0"/>
              <a:t>Silver – self-esteem hard-won through spiritual quest</a:t>
            </a:r>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Texture (continued)</a:t>
            </a:r>
            <a:endParaRPr lang="en-US" dirty="0"/>
          </a:p>
        </p:txBody>
      </p:sp>
      <p:sp>
        <p:nvSpPr>
          <p:cNvPr id="3" name="Content Placeholder 2"/>
          <p:cNvSpPr>
            <a:spLocks noGrp="1"/>
          </p:cNvSpPr>
          <p:nvPr>
            <p:ph idx="1"/>
          </p:nvPr>
        </p:nvSpPr>
        <p:spPr>
          <a:xfrm>
            <a:off x="457200" y="1600200"/>
            <a:ext cx="8229600" cy="4724400"/>
          </a:xfrm>
        </p:spPr>
        <p:txBody>
          <a:bodyPr>
            <a:normAutofit/>
          </a:bodyPr>
          <a:lstStyle/>
          <a:p>
            <a:r>
              <a:rPr lang="en-US" dirty="0" smtClean="0"/>
              <a:t>Steel – introverted, almost </a:t>
            </a:r>
            <a:r>
              <a:rPr lang="en-US" dirty="0" err="1" smtClean="0"/>
              <a:t>indestructable</a:t>
            </a:r>
            <a:endParaRPr lang="en-US" dirty="0" smtClean="0"/>
          </a:p>
          <a:p>
            <a:r>
              <a:rPr lang="en-US" dirty="0" smtClean="0"/>
              <a:t>Iron – primitive, powerful</a:t>
            </a:r>
          </a:p>
          <a:p>
            <a:r>
              <a:rPr lang="en-US" dirty="0" smtClean="0"/>
              <a:t>Copper – sexy, warm temperamental</a:t>
            </a:r>
          </a:p>
          <a:p>
            <a:r>
              <a:rPr lang="en-US" dirty="0" smtClean="0"/>
              <a:t>Titanium – ahead in time, futuristic thinker</a:t>
            </a:r>
          </a:p>
          <a:p>
            <a:r>
              <a:rPr lang="en-US" dirty="0" smtClean="0"/>
              <a:t>Plastic – flexible, useful, possibly fake</a:t>
            </a:r>
          </a:p>
          <a:p>
            <a:r>
              <a:rPr lang="en-US" dirty="0" err="1" smtClean="0"/>
              <a:t>Plexiglass</a:t>
            </a:r>
            <a:r>
              <a:rPr lang="en-US" dirty="0" smtClean="0"/>
              <a:t> – candor, toughness</a:t>
            </a:r>
          </a:p>
          <a:p>
            <a:r>
              <a:rPr lang="en-US" dirty="0" smtClean="0"/>
              <a:t>Rubik’s cube – ingenuity, versatile, clever</a:t>
            </a:r>
          </a:p>
          <a:p>
            <a:r>
              <a:rPr lang="en-US" dirty="0" smtClean="0"/>
              <a:t>Stone – associated with craftsmanship</a:t>
            </a:r>
          </a:p>
          <a:p>
            <a:r>
              <a:rPr lang="en-US" dirty="0" smtClean="0"/>
              <a:t>Water – emotional, deep-feeling, intuitive</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Ladder</a:t>
            </a:r>
            <a:endParaRPr lang="en-US" dirty="0"/>
          </a:p>
        </p:txBody>
      </p:sp>
      <p:sp>
        <p:nvSpPr>
          <p:cNvPr id="3" name="Content Placeholder 2"/>
          <p:cNvSpPr>
            <a:spLocks noGrp="1"/>
          </p:cNvSpPr>
          <p:nvPr>
            <p:ph idx="1"/>
          </p:nvPr>
        </p:nvSpPr>
        <p:spPr/>
        <p:txBody>
          <a:bodyPr/>
          <a:lstStyle/>
          <a:p>
            <a:pPr marL="118872" indent="0">
              <a:buNone/>
            </a:pPr>
            <a:r>
              <a:rPr lang="en-US" dirty="0" smtClean="0"/>
              <a:t>Describe your ladder.</a:t>
            </a:r>
            <a:endParaRPr lang="en-US" dirty="0"/>
          </a:p>
        </p:txBody>
      </p:sp>
    </p:spTree>
    <p:extLst>
      <p:ext uri="{BB962C8B-B14F-4D97-AF65-F5344CB8AC3E}">
        <p14:creationId xmlns:p14="http://schemas.microsoft.com/office/powerpoint/2010/main" val="211920476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Ladder</a:t>
            </a:r>
            <a:endParaRPr lang="en-US" dirty="0"/>
          </a:p>
        </p:txBody>
      </p:sp>
      <p:sp>
        <p:nvSpPr>
          <p:cNvPr id="3" name="Content Placeholder 2"/>
          <p:cNvSpPr>
            <a:spLocks noGrp="1"/>
          </p:cNvSpPr>
          <p:nvPr>
            <p:ph idx="1"/>
          </p:nvPr>
        </p:nvSpPr>
        <p:spPr/>
        <p:txBody>
          <a:bodyPr/>
          <a:lstStyle/>
          <a:p>
            <a:r>
              <a:rPr lang="en-US" dirty="0" smtClean="0"/>
              <a:t>Represents your support network , your wise advisors, your family and friends.</a:t>
            </a:r>
          </a:p>
          <a:p>
            <a:r>
              <a:rPr lang="en-US" dirty="0" smtClean="0"/>
              <a:t>The proximity to the cube and position indicate the closeness and type of relationship.</a:t>
            </a:r>
          </a:p>
          <a:p>
            <a:r>
              <a:rPr lang="en-US" dirty="0" smtClean="0"/>
              <a:t>The number of rungs (steps) indicate the size of your support group.</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Desert:</a:t>
            </a:r>
            <a:endParaRPr lang="en-US" dirty="0"/>
          </a:p>
        </p:txBody>
      </p:sp>
      <p:sp>
        <p:nvSpPr>
          <p:cNvPr id="3" name="Content Placeholder 2"/>
          <p:cNvSpPr>
            <a:spLocks noGrp="1"/>
          </p:cNvSpPr>
          <p:nvPr>
            <p:ph idx="1"/>
          </p:nvPr>
        </p:nvSpPr>
        <p:spPr/>
        <p:txBody>
          <a:bodyPr/>
          <a:lstStyle/>
          <a:p>
            <a:r>
              <a:rPr lang="en-US" dirty="0" smtClean="0"/>
              <a:t>Your view of Reality</a:t>
            </a:r>
          </a:p>
          <a:p>
            <a:r>
              <a:rPr lang="en-US" dirty="0" smtClean="0"/>
              <a:t>Your perspective on life</a:t>
            </a:r>
          </a:p>
          <a:p>
            <a:r>
              <a:rPr lang="en-US" dirty="0" smtClean="0"/>
              <a:t>Your psychological landscape</a:t>
            </a:r>
          </a:p>
          <a:p>
            <a:r>
              <a:rPr lang="en-US" dirty="0" smtClean="0"/>
              <a:t>“The </a:t>
            </a:r>
            <a:r>
              <a:rPr lang="en-US" dirty="0" smtClean="0"/>
              <a:t>desert </a:t>
            </a:r>
            <a:r>
              <a:rPr lang="en-US" dirty="0" smtClean="0"/>
              <a:t>is your life.”</a:t>
            </a:r>
          </a:p>
          <a:p>
            <a:pPr>
              <a:buNone/>
            </a:pPr>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Ladder Details</a:t>
            </a:r>
            <a:endParaRPr lang="en-US" dirty="0"/>
          </a:p>
        </p:txBody>
      </p:sp>
      <p:sp>
        <p:nvSpPr>
          <p:cNvPr id="3" name="Content Placeholder 2"/>
          <p:cNvSpPr>
            <a:spLocks noGrp="1"/>
          </p:cNvSpPr>
          <p:nvPr>
            <p:ph idx="1"/>
          </p:nvPr>
        </p:nvSpPr>
        <p:spPr>
          <a:xfrm>
            <a:off x="457200" y="1600200"/>
            <a:ext cx="8229600" cy="5029199"/>
          </a:xfrm>
        </p:spPr>
        <p:txBody>
          <a:bodyPr>
            <a:normAutofit fontScale="92500" lnSpcReduction="10000"/>
          </a:bodyPr>
          <a:lstStyle/>
          <a:p>
            <a:r>
              <a:rPr lang="en-US" dirty="0" smtClean="0"/>
              <a:t>Branches – funky, alternative, “Green” friends</a:t>
            </a:r>
          </a:p>
          <a:p>
            <a:r>
              <a:rPr lang="en-US" dirty="0" smtClean="0"/>
              <a:t>Step ladder – duality, can lean on the ladder or stand on its own</a:t>
            </a:r>
          </a:p>
          <a:p>
            <a:r>
              <a:rPr lang="en-US" dirty="0" smtClean="0"/>
              <a:t>Broken ladder – can indicate divorce or divided family</a:t>
            </a:r>
          </a:p>
          <a:p>
            <a:r>
              <a:rPr lang="en-US" dirty="0" smtClean="0"/>
              <a:t>Leaning on the cube – you like to be close and involved with others, possibly overly social</a:t>
            </a:r>
          </a:p>
          <a:p>
            <a:r>
              <a:rPr lang="en-US" dirty="0" smtClean="0"/>
              <a:t>Ladder stands on its own – you like people who are self-sufficient</a:t>
            </a:r>
          </a:p>
          <a:p>
            <a:r>
              <a:rPr lang="en-US" dirty="0" smtClean="0"/>
              <a:t>Ladder far away from cube – you may be a loner or very private person</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Ladder Details (continued)</a:t>
            </a:r>
            <a:endParaRPr lang="en-US" dirty="0"/>
          </a:p>
        </p:txBody>
      </p:sp>
      <p:sp>
        <p:nvSpPr>
          <p:cNvPr id="3" name="Content Placeholder 2"/>
          <p:cNvSpPr>
            <a:spLocks noGrp="1"/>
          </p:cNvSpPr>
          <p:nvPr>
            <p:ph idx="1"/>
          </p:nvPr>
        </p:nvSpPr>
        <p:spPr/>
        <p:txBody>
          <a:bodyPr/>
          <a:lstStyle/>
          <a:p>
            <a:r>
              <a:rPr lang="en-US" dirty="0" smtClean="0"/>
              <a:t>Lying down – low expectations, hanging out, slackers</a:t>
            </a:r>
          </a:p>
          <a:p>
            <a:r>
              <a:rPr lang="en-US" dirty="0" smtClean="0"/>
              <a:t>Ladder shorter than the cube – dominance, leadership, influence</a:t>
            </a:r>
          </a:p>
          <a:p>
            <a:r>
              <a:rPr lang="en-US" dirty="0" smtClean="0"/>
              <a:t>Ladder taller than the cube – admiration, service,  humility, opportunism</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Horse</a:t>
            </a:r>
            <a:endParaRPr lang="en-US" dirty="0"/>
          </a:p>
        </p:txBody>
      </p:sp>
      <p:sp>
        <p:nvSpPr>
          <p:cNvPr id="3" name="Content Placeholder 2"/>
          <p:cNvSpPr>
            <a:spLocks noGrp="1"/>
          </p:cNvSpPr>
          <p:nvPr>
            <p:ph idx="1"/>
          </p:nvPr>
        </p:nvSpPr>
        <p:spPr/>
        <p:txBody>
          <a:bodyPr/>
          <a:lstStyle/>
          <a:p>
            <a:pPr marL="118872" indent="0">
              <a:buNone/>
            </a:pPr>
            <a:r>
              <a:rPr lang="en-US" dirty="0" smtClean="0"/>
              <a:t>Describe your horse.</a:t>
            </a:r>
            <a:endParaRPr lang="en-US" dirty="0"/>
          </a:p>
        </p:txBody>
      </p:sp>
    </p:spTree>
    <p:extLst>
      <p:ext uri="{BB962C8B-B14F-4D97-AF65-F5344CB8AC3E}">
        <p14:creationId xmlns:p14="http://schemas.microsoft.com/office/powerpoint/2010/main" val="228839216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Horse</a:t>
            </a:r>
            <a:endParaRPr lang="en-US" dirty="0"/>
          </a:p>
        </p:txBody>
      </p:sp>
      <p:sp>
        <p:nvSpPr>
          <p:cNvPr id="3" name="Content Placeholder 2"/>
          <p:cNvSpPr>
            <a:spLocks noGrp="1"/>
          </p:cNvSpPr>
          <p:nvPr>
            <p:ph idx="1"/>
          </p:nvPr>
        </p:nvSpPr>
        <p:spPr/>
        <p:txBody>
          <a:bodyPr/>
          <a:lstStyle/>
          <a:p>
            <a:pPr>
              <a:buNone/>
            </a:pPr>
            <a:r>
              <a:rPr lang="en-US" dirty="0" smtClean="0"/>
              <a:t>Represents your ideal spouse, current spouse or future spouse.  </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Horse Details</a:t>
            </a:r>
            <a:endParaRPr lang="en-US" dirty="0"/>
          </a:p>
        </p:txBody>
      </p:sp>
      <p:sp>
        <p:nvSpPr>
          <p:cNvPr id="3" name="Content Placeholder 2"/>
          <p:cNvSpPr>
            <a:spLocks noGrp="1"/>
          </p:cNvSpPr>
          <p:nvPr>
            <p:ph idx="1"/>
          </p:nvPr>
        </p:nvSpPr>
        <p:spPr/>
        <p:txBody>
          <a:bodyPr>
            <a:normAutofit lnSpcReduction="10000"/>
          </a:bodyPr>
          <a:lstStyle/>
          <a:p>
            <a:r>
              <a:rPr lang="en-US" dirty="0" smtClean="0"/>
              <a:t>Arabian – elegant, high strung, underlying endurance</a:t>
            </a:r>
          </a:p>
          <a:p>
            <a:r>
              <a:rPr lang="en-US" dirty="0" smtClean="0"/>
              <a:t>Black – dark-haired or dark </a:t>
            </a:r>
            <a:r>
              <a:rPr lang="en-US" dirty="0" err="1" smtClean="0"/>
              <a:t>complected</a:t>
            </a:r>
            <a:r>
              <a:rPr lang="en-US" dirty="0" smtClean="0"/>
              <a:t> lover, someone with “black moods,” powerful romantic bond</a:t>
            </a:r>
          </a:p>
          <a:p>
            <a:r>
              <a:rPr lang="en-US" dirty="0" smtClean="0"/>
              <a:t>Brown – normality, warmth, familial</a:t>
            </a:r>
          </a:p>
          <a:p>
            <a:r>
              <a:rPr lang="en-US" dirty="0" smtClean="0"/>
              <a:t>donkey – affectionate exasperation, been with in a long time</a:t>
            </a:r>
          </a:p>
          <a:p>
            <a:r>
              <a:rPr lang="en-US" dirty="0" smtClean="0"/>
              <a:t>Pegasus – flying horse, you are taken away to a fantasy romance, flight attendant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Horse Details</a:t>
            </a:r>
            <a:endParaRPr lang="en-US" dirty="0"/>
          </a:p>
        </p:txBody>
      </p:sp>
      <p:sp>
        <p:nvSpPr>
          <p:cNvPr id="3" name="Content Placeholder 2"/>
          <p:cNvSpPr>
            <a:spLocks noGrp="1"/>
          </p:cNvSpPr>
          <p:nvPr>
            <p:ph idx="1"/>
          </p:nvPr>
        </p:nvSpPr>
        <p:spPr/>
        <p:txBody>
          <a:bodyPr/>
          <a:lstStyle/>
          <a:p>
            <a:r>
              <a:rPr lang="en-US" dirty="0" smtClean="0"/>
              <a:t>Gray – cool, mature, a person who is poised or reserved</a:t>
            </a:r>
          </a:p>
          <a:p>
            <a:r>
              <a:rPr lang="en-US" dirty="0" smtClean="0"/>
              <a:t>Mare – motherly, sensitive, nurturing</a:t>
            </a:r>
          </a:p>
          <a:p>
            <a:r>
              <a:rPr lang="en-US" dirty="0" smtClean="0"/>
              <a:t>Multiple horses – a roving eye . . .</a:t>
            </a:r>
          </a:p>
          <a:p>
            <a:r>
              <a:rPr lang="en-US" dirty="0" smtClean="0"/>
              <a:t>Mustang – street wise, tough, scrappy</a:t>
            </a:r>
          </a:p>
          <a:p>
            <a:r>
              <a:rPr lang="en-US" dirty="0" smtClean="0"/>
              <a:t>Palomino – golden blonde, California type, casual</a:t>
            </a:r>
          </a:p>
          <a:p>
            <a:r>
              <a:rPr lang="en-US" dirty="0" smtClean="0"/>
              <a:t>Pony – a pet, cute, lovable, not particularly useful</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Horse Details</a:t>
            </a:r>
            <a:endParaRPr lang="en-US" dirty="0"/>
          </a:p>
        </p:txBody>
      </p:sp>
      <p:sp>
        <p:nvSpPr>
          <p:cNvPr id="3" name="Content Placeholder 2"/>
          <p:cNvSpPr>
            <a:spLocks noGrp="1"/>
          </p:cNvSpPr>
          <p:nvPr>
            <p:ph idx="1"/>
          </p:nvPr>
        </p:nvSpPr>
        <p:spPr/>
        <p:txBody>
          <a:bodyPr>
            <a:normAutofit lnSpcReduction="10000"/>
          </a:bodyPr>
          <a:lstStyle/>
          <a:p>
            <a:r>
              <a:rPr lang="en-US" dirty="0" smtClean="0"/>
              <a:t>Stallion – bold, dominant, assertive, </a:t>
            </a:r>
            <a:r>
              <a:rPr lang="en-US" dirty="0" err="1" smtClean="0"/>
              <a:t>stong</a:t>
            </a:r>
            <a:r>
              <a:rPr lang="en-US" dirty="0" smtClean="0"/>
              <a:t> mate</a:t>
            </a:r>
          </a:p>
          <a:p>
            <a:r>
              <a:rPr lang="en-US" dirty="0" smtClean="0"/>
              <a:t>Thoroughbred – competition, a model type, professionally on a fast track</a:t>
            </a:r>
          </a:p>
          <a:p>
            <a:r>
              <a:rPr lang="en-US" dirty="0" smtClean="0"/>
              <a:t>Unicorn – purity enchantment, innocent and otherworldly</a:t>
            </a:r>
          </a:p>
          <a:p>
            <a:r>
              <a:rPr lang="en-US" dirty="0" smtClean="0"/>
              <a:t>White – idealization, knight or damsel on a white horse</a:t>
            </a:r>
          </a:p>
          <a:p>
            <a:r>
              <a:rPr lang="en-US" dirty="0" smtClean="0"/>
              <a:t>Saddled or bridled – you like control in your relationships</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Storm</a:t>
            </a:r>
            <a:endParaRPr lang="en-US" dirty="0"/>
          </a:p>
        </p:txBody>
      </p:sp>
      <p:sp>
        <p:nvSpPr>
          <p:cNvPr id="3" name="Content Placeholder 2"/>
          <p:cNvSpPr>
            <a:spLocks noGrp="1"/>
          </p:cNvSpPr>
          <p:nvPr>
            <p:ph idx="1"/>
          </p:nvPr>
        </p:nvSpPr>
        <p:spPr/>
        <p:txBody>
          <a:bodyPr/>
          <a:lstStyle/>
          <a:p>
            <a:pPr marL="118872" indent="0">
              <a:buNone/>
            </a:pPr>
            <a:r>
              <a:rPr lang="en-US" dirty="0" smtClean="0"/>
              <a:t>Describe your storm.</a:t>
            </a:r>
            <a:endParaRPr lang="en-US" dirty="0"/>
          </a:p>
        </p:txBody>
      </p:sp>
    </p:spTree>
    <p:extLst>
      <p:ext uri="{BB962C8B-B14F-4D97-AF65-F5344CB8AC3E}">
        <p14:creationId xmlns:p14="http://schemas.microsoft.com/office/powerpoint/2010/main" val="348484268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Storm</a:t>
            </a:r>
            <a:endParaRPr lang="en-US" dirty="0"/>
          </a:p>
        </p:txBody>
      </p:sp>
      <p:sp>
        <p:nvSpPr>
          <p:cNvPr id="3" name="Content Placeholder 2"/>
          <p:cNvSpPr>
            <a:spLocks noGrp="1"/>
          </p:cNvSpPr>
          <p:nvPr>
            <p:ph idx="1"/>
          </p:nvPr>
        </p:nvSpPr>
        <p:spPr/>
        <p:txBody>
          <a:bodyPr/>
          <a:lstStyle/>
          <a:p>
            <a:pPr>
              <a:buNone/>
            </a:pPr>
            <a:r>
              <a:rPr lang="en-US" dirty="0" smtClean="0"/>
              <a:t>Represents trouble and stress in your life.  The storm swirling immediately over the cube means immediate and pressing problems.  Storms that are looming in the distance represent more distant, not immediate problems or stress.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Storm Details</a:t>
            </a:r>
            <a:endParaRPr lang="en-US" dirty="0"/>
          </a:p>
        </p:txBody>
      </p:sp>
      <p:sp>
        <p:nvSpPr>
          <p:cNvPr id="3" name="Content Placeholder 2"/>
          <p:cNvSpPr>
            <a:spLocks noGrp="1"/>
          </p:cNvSpPr>
          <p:nvPr>
            <p:ph idx="1"/>
          </p:nvPr>
        </p:nvSpPr>
        <p:spPr/>
        <p:txBody>
          <a:bodyPr>
            <a:normAutofit lnSpcReduction="10000"/>
          </a:bodyPr>
          <a:lstStyle/>
          <a:p>
            <a:r>
              <a:rPr lang="en-US" dirty="0" smtClean="0"/>
              <a:t>Clouds – depression or apprehension</a:t>
            </a:r>
          </a:p>
          <a:p>
            <a:r>
              <a:rPr lang="en-US" dirty="0" smtClean="0"/>
              <a:t>Rain – sadness, </a:t>
            </a:r>
            <a:r>
              <a:rPr lang="en-US" dirty="0" err="1" smtClean="0"/>
              <a:t>greif</a:t>
            </a:r>
            <a:r>
              <a:rPr lang="en-US" dirty="0" smtClean="0"/>
              <a:t>, discouragement</a:t>
            </a:r>
          </a:p>
          <a:p>
            <a:r>
              <a:rPr lang="en-US" dirty="0" smtClean="0"/>
              <a:t>Wind – opposition, opportunity</a:t>
            </a:r>
          </a:p>
          <a:p>
            <a:r>
              <a:rPr lang="en-US" dirty="0" smtClean="0"/>
              <a:t>Thunder – conflict, anger, noisy person in your life during angry times</a:t>
            </a:r>
          </a:p>
          <a:p>
            <a:r>
              <a:rPr lang="en-US" dirty="0" smtClean="0"/>
              <a:t>Lightning – breakthrough, possible inspiration or enlightenment, friction of conflict</a:t>
            </a:r>
          </a:p>
          <a:p>
            <a:r>
              <a:rPr lang="en-US" dirty="0" smtClean="0"/>
              <a:t>Tornadoes – unpredictable violence, trauma that strikes suddenly with no warning</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it mean?</a:t>
            </a:r>
            <a:endParaRPr lang="en-US" dirty="0"/>
          </a:p>
        </p:txBody>
      </p:sp>
      <p:sp>
        <p:nvSpPr>
          <p:cNvPr id="3" name="Content Placeholder 2"/>
          <p:cNvSpPr>
            <a:spLocks noGrp="1"/>
          </p:cNvSpPr>
          <p:nvPr>
            <p:ph idx="1"/>
          </p:nvPr>
        </p:nvSpPr>
        <p:spPr/>
        <p:txBody>
          <a:bodyPr/>
          <a:lstStyle/>
          <a:p>
            <a:r>
              <a:rPr lang="en-US" dirty="0" smtClean="0"/>
              <a:t>Words that you use to describe your desert may also be words that you feel describe your life.</a:t>
            </a:r>
          </a:p>
          <a:p>
            <a:r>
              <a:rPr lang="en-US" dirty="0" smtClean="0"/>
              <a:t>A lush hospitable </a:t>
            </a:r>
            <a:r>
              <a:rPr lang="en-US" dirty="0" smtClean="0"/>
              <a:t>desert </a:t>
            </a:r>
            <a:r>
              <a:rPr lang="en-US" dirty="0" smtClean="0"/>
              <a:t>with lots of water or oases indicates optimism.   A desert that is harsh and forbidding indicates pessimism.</a:t>
            </a:r>
          </a:p>
          <a:p>
            <a:r>
              <a:rPr lang="en-US" dirty="0" smtClean="0"/>
              <a:t>The way you see your desert can become a self-fulfilling prophecy.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t>Sandstorms – confusion, painful, overwhelming, you may feel humiliated, mocked, buried under problems</a:t>
            </a:r>
          </a:p>
          <a:p>
            <a:r>
              <a:rPr lang="en-US" dirty="0" smtClean="0"/>
              <a:t>Rainbows – hope , relief, success</a:t>
            </a:r>
          </a:p>
          <a:p>
            <a:r>
              <a:rPr lang="en-US" dirty="0" smtClean="0"/>
              <a:t>Storm coming closer – problem headed your way, but chance to prepare</a:t>
            </a:r>
          </a:p>
          <a:p>
            <a:r>
              <a:rPr lang="en-US" dirty="0" smtClean="0"/>
              <a:t>Inside the cube – inner turmoil, cry for help, most frightening place for the storm to be</a:t>
            </a:r>
          </a:p>
          <a:p>
            <a:r>
              <a:rPr lang="en-US" dirty="0" smtClean="0"/>
              <a:t>Out of sight – good fortune, denial, “out of sight, out of mind”</a:t>
            </a: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Flowers</a:t>
            </a:r>
            <a:endParaRPr lang="en-US" dirty="0"/>
          </a:p>
        </p:txBody>
      </p:sp>
      <p:sp>
        <p:nvSpPr>
          <p:cNvPr id="3" name="Content Placeholder 2"/>
          <p:cNvSpPr>
            <a:spLocks noGrp="1"/>
          </p:cNvSpPr>
          <p:nvPr>
            <p:ph idx="1"/>
          </p:nvPr>
        </p:nvSpPr>
        <p:spPr/>
        <p:txBody>
          <a:bodyPr/>
          <a:lstStyle/>
          <a:p>
            <a:pPr marL="118872" indent="0">
              <a:buNone/>
            </a:pPr>
            <a:r>
              <a:rPr lang="en-US" dirty="0" smtClean="0"/>
              <a:t>Describe your flowers.</a:t>
            </a:r>
            <a:endParaRPr lang="en-US" dirty="0"/>
          </a:p>
        </p:txBody>
      </p:sp>
    </p:spTree>
    <p:extLst>
      <p:ext uri="{BB962C8B-B14F-4D97-AF65-F5344CB8AC3E}">
        <p14:creationId xmlns:p14="http://schemas.microsoft.com/office/powerpoint/2010/main" val="171395028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Flowers</a:t>
            </a:r>
            <a:endParaRPr lang="en-US" dirty="0"/>
          </a:p>
        </p:txBody>
      </p:sp>
      <p:sp>
        <p:nvSpPr>
          <p:cNvPr id="3" name="Content Placeholder 2"/>
          <p:cNvSpPr>
            <a:spLocks noGrp="1"/>
          </p:cNvSpPr>
          <p:nvPr>
            <p:ph idx="1"/>
          </p:nvPr>
        </p:nvSpPr>
        <p:spPr/>
        <p:txBody>
          <a:bodyPr/>
          <a:lstStyle/>
          <a:p>
            <a:pPr>
              <a:buNone/>
            </a:pPr>
            <a:r>
              <a:rPr lang="en-US" dirty="0" smtClean="0"/>
              <a:t>These represent your children, future children, creative projects, or idealized children.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Flower Details</a:t>
            </a:r>
            <a:endParaRPr lang="en-US" dirty="0"/>
          </a:p>
        </p:txBody>
      </p:sp>
      <p:sp>
        <p:nvSpPr>
          <p:cNvPr id="3" name="Content Placeholder 2"/>
          <p:cNvSpPr>
            <a:spLocks noGrp="1"/>
          </p:cNvSpPr>
          <p:nvPr>
            <p:ph idx="1"/>
          </p:nvPr>
        </p:nvSpPr>
        <p:spPr/>
        <p:txBody>
          <a:bodyPr/>
          <a:lstStyle/>
          <a:p>
            <a:r>
              <a:rPr lang="en-US" dirty="0" smtClean="0"/>
              <a:t>By the base of the cube – “under your wing”, a common place for young children</a:t>
            </a:r>
          </a:p>
          <a:p>
            <a:r>
              <a:rPr lang="en-US" dirty="0" smtClean="0"/>
              <a:t>On top of the cube – you are supporting the children,</a:t>
            </a:r>
          </a:p>
          <a:p>
            <a:r>
              <a:rPr lang="en-US" dirty="0" smtClean="0"/>
              <a:t>Growing all over the cube – dependent, your pride and joy</a:t>
            </a:r>
          </a:p>
          <a:p>
            <a:r>
              <a:rPr lang="en-US" dirty="0" smtClean="0"/>
              <a:t>Inside the cube – possibly pregnant, filled with longing for a child, overprotective of children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Flower Details</a:t>
            </a:r>
            <a:endParaRPr lang="en-US" dirty="0"/>
          </a:p>
        </p:txBody>
      </p:sp>
      <p:sp>
        <p:nvSpPr>
          <p:cNvPr id="3" name="Content Placeholder 2"/>
          <p:cNvSpPr>
            <a:spLocks noGrp="1"/>
          </p:cNvSpPr>
          <p:nvPr>
            <p:ph idx="1"/>
          </p:nvPr>
        </p:nvSpPr>
        <p:spPr/>
        <p:txBody>
          <a:bodyPr/>
          <a:lstStyle/>
          <a:p>
            <a:r>
              <a:rPr lang="en-US" dirty="0" smtClean="0"/>
              <a:t>Cut flowers in a vase – disconnected, on display, adopted children</a:t>
            </a:r>
          </a:p>
          <a:p>
            <a:r>
              <a:rPr lang="en-US" dirty="0" smtClean="0"/>
              <a:t>In an oasis – well-provided for, in a safe place</a:t>
            </a:r>
          </a:p>
          <a:p>
            <a:r>
              <a:rPr lang="en-US" dirty="0" smtClean="0"/>
              <a:t>Near/on the ladder – your children are your friends</a:t>
            </a:r>
          </a:p>
          <a:p>
            <a:r>
              <a:rPr lang="en-US" dirty="0" smtClean="0"/>
              <a:t>On the horse – your partner’s prize</a:t>
            </a:r>
          </a:p>
          <a:p>
            <a:r>
              <a:rPr lang="en-US" dirty="0" smtClean="0"/>
              <a:t>Eaten by the horse – a demanding partner, not enough emotional nourishment for your partner</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Flower Details</a:t>
            </a:r>
            <a:endParaRPr lang="en-US" dirty="0"/>
          </a:p>
        </p:txBody>
      </p:sp>
      <p:sp>
        <p:nvSpPr>
          <p:cNvPr id="3" name="Content Placeholder 2"/>
          <p:cNvSpPr>
            <a:spLocks noGrp="1"/>
          </p:cNvSpPr>
          <p:nvPr>
            <p:ph idx="1"/>
          </p:nvPr>
        </p:nvSpPr>
        <p:spPr/>
        <p:txBody>
          <a:bodyPr/>
          <a:lstStyle/>
          <a:p>
            <a:r>
              <a:rPr lang="en-US" dirty="0" smtClean="0"/>
              <a:t>In patches – someone with many different interests or projects</a:t>
            </a:r>
          </a:p>
          <a:p>
            <a:r>
              <a:rPr lang="en-US" dirty="0" smtClean="0"/>
              <a:t>In a field – a leader with many followers</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a:t>
            </a:r>
            <a:endParaRPr lang="en-US" dirty="0"/>
          </a:p>
        </p:txBody>
      </p:sp>
      <p:sp>
        <p:nvSpPr>
          <p:cNvPr id="3" name="Content Placeholder 2"/>
          <p:cNvSpPr>
            <a:spLocks noGrp="1"/>
          </p:cNvSpPr>
          <p:nvPr>
            <p:ph idx="1"/>
          </p:nvPr>
        </p:nvSpPr>
        <p:spPr/>
        <p:txBody>
          <a:bodyPr/>
          <a:lstStyle/>
          <a:p>
            <a:r>
              <a:rPr lang="en-US" dirty="0" smtClean="0"/>
              <a:t>The cube is simply an intrapersonal communication tool for you to use as a source of information, not a definitive answer.  Its only power is in your interpretation.</a:t>
            </a:r>
          </a:p>
          <a:p>
            <a:r>
              <a:rPr lang="en-US" dirty="0" smtClean="0"/>
              <a:t>Keep the secrets of the cube!  Don’t reveal the details unless you “cube” someone.</a:t>
            </a:r>
          </a:p>
          <a:p>
            <a:r>
              <a:rPr lang="en-US" dirty="0" smtClean="0"/>
              <a:t>Have fun with this new tool.</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Palm Trees</a:t>
            </a:r>
            <a:endParaRPr lang="en-US" dirty="0"/>
          </a:p>
        </p:txBody>
      </p:sp>
      <p:sp>
        <p:nvSpPr>
          <p:cNvPr id="3" name="Content Placeholder 2"/>
          <p:cNvSpPr>
            <a:spLocks noGrp="1"/>
          </p:cNvSpPr>
          <p:nvPr>
            <p:ph idx="1"/>
          </p:nvPr>
        </p:nvSpPr>
        <p:spPr/>
        <p:txBody>
          <a:bodyPr/>
          <a:lstStyle/>
          <a:p>
            <a:r>
              <a:rPr lang="en-US" dirty="0" smtClean="0"/>
              <a:t>sources of support, shelter, nourishment</a:t>
            </a:r>
          </a:p>
          <a:p>
            <a:r>
              <a:rPr lang="en-US" dirty="0" smtClean="0"/>
              <a:t>Suggests a trust that the world will provide</a:t>
            </a:r>
          </a:p>
          <a:p>
            <a:r>
              <a:rPr lang="en-US" dirty="0" smtClean="0"/>
              <a:t>Could suggest a “money tree” </a:t>
            </a:r>
          </a:p>
          <a:p>
            <a:r>
              <a:rPr lang="en-US" dirty="0" smtClean="0"/>
              <a:t>More palm trees can suggest affluence of faith in the abundance of the universe</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a:t>
            </a:r>
            <a:endParaRPr lang="en-US" dirty="0"/>
          </a:p>
        </p:txBody>
      </p:sp>
      <p:sp>
        <p:nvSpPr>
          <p:cNvPr id="3" name="Content Placeholder 2"/>
          <p:cNvSpPr>
            <a:spLocks noGrp="1"/>
          </p:cNvSpPr>
          <p:nvPr>
            <p:ph idx="1"/>
          </p:nvPr>
        </p:nvSpPr>
        <p:spPr/>
        <p:txBody>
          <a:bodyPr/>
          <a:lstStyle/>
          <a:p>
            <a:r>
              <a:rPr lang="en-US" dirty="0" smtClean="0"/>
              <a:t>Water – emotional nourishment</a:t>
            </a:r>
          </a:p>
          <a:p>
            <a:r>
              <a:rPr lang="en-US" dirty="0" smtClean="0"/>
              <a:t>A presence or feeling of love</a:t>
            </a:r>
          </a:p>
          <a:p>
            <a:r>
              <a:rPr lang="en-US" dirty="0" smtClean="0"/>
              <a:t>Excess of water, like an ocean, can indicate a “life’s a beach” attitude</a:t>
            </a:r>
          </a:p>
          <a:p>
            <a:pPr>
              <a:buNone/>
            </a:pPr>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Mirages</a:t>
            </a:r>
            <a:endParaRPr lang="en-US" dirty="0"/>
          </a:p>
        </p:txBody>
      </p:sp>
      <p:sp>
        <p:nvSpPr>
          <p:cNvPr id="3" name="Content Placeholder 2"/>
          <p:cNvSpPr>
            <a:spLocks noGrp="1"/>
          </p:cNvSpPr>
          <p:nvPr>
            <p:ph idx="1"/>
          </p:nvPr>
        </p:nvSpPr>
        <p:spPr/>
        <p:txBody>
          <a:bodyPr/>
          <a:lstStyle/>
          <a:p>
            <a:r>
              <a:rPr lang="en-US" dirty="0" smtClean="0"/>
              <a:t>“life illusions” enjoy fantasy or mystery, perhaps </a:t>
            </a:r>
            <a:r>
              <a:rPr lang="en-US" dirty="0" err="1" smtClean="0"/>
              <a:t>disapointments</a:t>
            </a:r>
            <a:r>
              <a:rPr lang="en-US" dirty="0" smtClean="0"/>
              <a:t> in your past, people who have tricked you</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Dunes</a:t>
            </a:r>
            <a:endParaRPr lang="en-US" dirty="0"/>
          </a:p>
        </p:txBody>
      </p:sp>
      <p:sp>
        <p:nvSpPr>
          <p:cNvPr id="3" name="Content Placeholder 2"/>
          <p:cNvSpPr>
            <a:spLocks noGrp="1"/>
          </p:cNvSpPr>
          <p:nvPr>
            <p:ph idx="1"/>
          </p:nvPr>
        </p:nvSpPr>
        <p:spPr/>
        <p:txBody>
          <a:bodyPr/>
          <a:lstStyle/>
          <a:p>
            <a:r>
              <a:rPr lang="en-US" dirty="0" smtClean="0"/>
              <a:t> Suggestive of sensuality</a:t>
            </a:r>
          </a:p>
          <a:p>
            <a:r>
              <a:rPr lang="en-US" dirty="0" smtClean="0"/>
              <a:t>Soft </a:t>
            </a:r>
            <a:r>
              <a:rPr lang="en-US" dirty="0" err="1" smtClean="0"/>
              <a:t>pillowy</a:t>
            </a:r>
            <a:r>
              <a:rPr lang="en-US" dirty="0" smtClean="0"/>
              <a:t> curves of flesh</a:t>
            </a:r>
          </a:p>
          <a:p>
            <a:r>
              <a:rPr lang="en-US" dirty="0" smtClean="0"/>
              <a:t>Can signify a happy love life</a:t>
            </a:r>
          </a:p>
          <a:p>
            <a:r>
              <a:rPr lang="en-US" dirty="0" smtClean="0"/>
              <a:t>See the world as welcoming and motherly</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Mountains</a:t>
            </a:r>
            <a:endParaRPr lang="en-US" dirty="0"/>
          </a:p>
        </p:txBody>
      </p:sp>
      <p:sp>
        <p:nvSpPr>
          <p:cNvPr id="3" name="Content Placeholder 2"/>
          <p:cNvSpPr>
            <a:spLocks noGrp="1"/>
          </p:cNvSpPr>
          <p:nvPr>
            <p:ph idx="1"/>
          </p:nvPr>
        </p:nvSpPr>
        <p:spPr/>
        <p:txBody>
          <a:bodyPr/>
          <a:lstStyle/>
          <a:p>
            <a:r>
              <a:rPr lang="en-US" dirty="0" smtClean="0"/>
              <a:t>Spirituality, transcendent experiences</a:t>
            </a:r>
          </a:p>
          <a:p>
            <a:r>
              <a:rPr lang="en-US" dirty="0" smtClean="0"/>
              <a:t>Snow capped peaks can indicate a spiritual perspective</a:t>
            </a:r>
          </a:p>
          <a:p>
            <a:r>
              <a:rPr lang="en-US" dirty="0" smtClean="0"/>
              <a:t>Cliffs and gullies can indicate strong mood swings or someone who seeks an eventful challenging life.</a:t>
            </a:r>
          </a:p>
          <a:p>
            <a:endParaRPr lang="en-US" dirty="0"/>
          </a:p>
        </p:txBody>
      </p:sp>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1395</TotalTime>
  <Words>1501</Words>
  <Application>Microsoft Macintosh PowerPoint</Application>
  <PresentationFormat>On-screen Show (4:3)</PresentationFormat>
  <Paragraphs>218</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Module</vt:lpstr>
      <vt:lpstr>The Secrets of the Cube</vt:lpstr>
      <vt:lpstr>The Desert</vt:lpstr>
      <vt:lpstr>The Desert:</vt:lpstr>
      <vt:lpstr>What does it mean?</vt:lpstr>
      <vt:lpstr>Palm Trees</vt:lpstr>
      <vt:lpstr>Water</vt:lpstr>
      <vt:lpstr>Mirages</vt:lpstr>
      <vt:lpstr>Dunes</vt:lpstr>
      <vt:lpstr>Mountains</vt:lpstr>
      <vt:lpstr>Nothing</vt:lpstr>
      <vt:lpstr>Your Cube</vt:lpstr>
      <vt:lpstr>The Cube </vt:lpstr>
      <vt:lpstr>Size</vt:lpstr>
      <vt:lpstr>Spinning</vt:lpstr>
      <vt:lpstr>Turning</vt:lpstr>
      <vt:lpstr>Sitting on the Sand</vt:lpstr>
      <vt:lpstr>Buried in the Sand</vt:lpstr>
      <vt:lpstr>Only one side showing</vt:lpstr>
      <vt:lpstr>Corner facing</vt:lpstr>
      <vt:lpstr>Hovering above the ground</vt:lpstr>
      <vt:lpstr>On top of a hill or cliff</vt:lpstr>
      <vt:lpstr>Balancing on one point</vt:lpstr>
      <vt:lpstr>Balancing on edge</vt:lpstr>
      <vt:lpstr>“It’s a pyramid.”</vt:lpstr>
      <vt:lpstr>Texture</vt:lpstr>
      <vt:lpstr>Texture (continued)</vt:lpstr>
      <vt:lpstr>Texture (continued)</vt:lpstr>
      <vt:lpstr>The Ladder</vt:lpstr>
      <vt:lpstr>The Ladder</vt:lpstr>
      <vt:lpstr>Ladder Details</vt:lpstr>
      <vt:lpstr>Ladder Details (continued)</vt:lpstr>
      <vt:lpstr>The Horse</vt:lpstr>
      <vt:lpstr>The Horse</vt:lpstr>
      <vt:lpstr>Horse Details</vt:lpstr>
      <vt:lpstr>Horse Details</vt:lpstr>
      <vt:lpstr>Horse Details</vt:lpstr>
      <vt:lpstr>The Storm</vt:lpstr>
      <vt:lpstr>The Storm</vt:lpstr>
      <vt:lpstr>Storm Details</vt:lpstr>
      <vt:lpstr>PowerPoint Presentation</vt:lpstr>
      <vt:lpstr>The Flowers</vt:lpstr>
      <vt:lpstr>The Flowers</vt:lpstr>
      <vt:lpstr>Flower Details</vt:lpstr>
      <vt:lpstr>Flower Details</vt:lpstr>
      <vt:lpstr>Flower Details</vt:lpstr>
      <vt:lpstr>Remember:</vt:lpstr>
    </vt:vector>
  </TitlesOfParts>
  <Company>PISD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Secrets of the Cube</dc:title>
  <dc:creator>e803447</dc:creator>
  <cp:lastModifiedBy>Leeann Solice</cp:lastModifiedBy>
  <cp:revision>67</cp:revision>
  <dcterms:created xsi:type="dcterms:W3CDTF">2010-02-22T20:16:53Z</dcterms:created>
  <dcterms:modified xsi:type="dcterms:W3CDTF">2014-11-12T13:51:15Z</dcterms:modified>
</cp:coreProperties>
</file>